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4" autoAdjust="0"/>
  </p:normalViewPr>
  <p:slideViewPr>
    <p:cSldViewPr snapToGrid="0"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E1804-FA37-4650-8C7F-FBB779E4BBAD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DABBD-5F14-450F-A237-A60FF6163E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8405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DABBD-5F14-450F-A237-A60FF6163EC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7404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DABBD-5F14-450F-A237-A60FF6163EC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4083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DABBD-5F14-450F-A237-A60FF6163EC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0898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1856-85AD-4B97-8ABD-C26CBF83AD1C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CEE9-399B-4C0E-B48E-F74E1AF38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7357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1856-85AD-4B97-8ABD-C26CBF83AD1C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CEE9-399B-4C0E-B48E-F74E1AF38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7015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1856-85AD-4B97-8ABD-C26CBF83AD1C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CEE9-399B-4C0E-B48E-F74E1AF38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6801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1856-85AD-4B97-8ABD-C26CBF83AD1C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CEE9-399B-4C0E-B48E-F74E1AF38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664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1856-85AD-4B97-8ABD-C26CBF83AD1C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CEE9-399B-4C0E-B48E-F74E1AF38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4891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1856-85AD-4B97-8ABD-C26CBF83AD1C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CEE9-399B-4C0E-B48E-F74E1AF38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1602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1856-85AD-4B97-8ABD-C26CBF83AD1C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CEE9-399B-4C0E-B48E-F74E1AF38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957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1856-85AD-4B97-8ABD-C26CBF83AD1C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CEE9-399B-4C0E-B48E-F74E1AF38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2290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1856-85AD-4B97-8ABD-C26CBF83AD1C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CEE9-399B-4C0E-B48E-F74E1AF38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6718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1856-85AD-4B97-8ABD-C26CBF83AD1C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CEE9-399B-4C0E-B48E-F74E1AF38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887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1856-85AD-4B97-8ABD-C26CBF83AD1C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CEE9-399B-4C0E-B48E-F74E1AF38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8488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81856-85AD-4B97-8ABD-C26CBF83AD1C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1CEE9-399B-4C0E-B48E-F74E1AF38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7213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9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553378" y="337625"/>
            <a:ext cx="7006728" cy="3882683"/>
          </a:xfrm>
          <a:prstGeom prst="round2DiagRect">
            <a:avLst>
              <a:gd name="adj1" fmla="val 8259"/>
              <a:gd name="adj2" fmla="val 0"/>
            </a:avLst>
          </a:prstGeom>
          <a:pattFill prst="pct10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94901" y="2589486"/>
            <a:ext cx="5783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Силенко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Марина Сергеевна, воспитатель МБДОУ – детский сад комбинированного вида № 360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7775" y="1454418"/>
            <a:ext cx="53500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err="1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Здоровьесбереженье</a:t>
            </a:r>
            <a:r>
              <a:rPr lang="ru-RU" sz="2800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МБДОУ. </a:t>
            </a:r>
            <a:endParaRPr lang="ru-RU" sz="2800" b="1" dirty="0" smtClean="0">
              <a:ln w="0"/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336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Рисунок4.jpg"/>
          <p:cNvPicPr>
            <a:picLocks noChangeAspect="1" noChangeArrowheads="1"/>
          </p:cNvPicPr>
          <p:nvPr/>
        </p:nvPicPr>
        <p:blipFill>
          <a:blip r:embed="rId2" cstate="print"/>
          <a:srcRect l="18381" r="6644"/>
          <a:stretch>
            <a:fillRect/>
          </a:stretch>
        </p:blipFill>
        <p:spPr bwMode="auto">
          <a:xfrm>
            <a:off x="3397" y="0"/>
            <a:ext cx="9140603" cy="6858000"/>
          </a:xfrm>
          <a:prstGeom prst="rect">
            <a:avLst/>
          </a:prstGeom>
          <a:noFill/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05759" y="364745"/>
            <a:ext cx="8427214" cy="661011"/>
          </a:xfrm>
          <a:prstGeom prst="round2DiagRect">
            <a:avLst>
              <a:gd name="adj1" fmla="val 23259"/>
              <a:gd name="adj2" fmla="val 0"/>
            </a:avLst>
          </a:prstGeom>
          <a:pattFill prst="pct10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Сводная таблица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образовательного процесса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00547" y="1341278"/>
          <a:ext cx="7647705" cy="4264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8664"/>
                <a:gridCol w="649334"/>
                <a:gridCol w="793630"/>
                <a:gridCol w="721482"/>
                <a:gridCol w="649334"/>
                <a:gridCol w="505037"/>
                <a:gridCol w="721482"/>
                <a:gridCol w="865778"/>
                <a:gridCol w="721482"/>
                <a:gridCol w="721482"/>
              </a:tblGrid>
              <a:tr h="59079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Оценка уровня развития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 овладения необходимыми умениями и навыками по образовательным областям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375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Вторая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</a:rPr>
                        <a:t> младшая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</a:rPr>
                        <a:t>2011-2012уч.г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Средняя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2012-2013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</a:rPr>
                        <a:t>уч.г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Итоговый результат в %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75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Вторая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</a:rPr>
                        <a:t> младшая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Средняя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5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большинство компонентов недостаточно развиты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12%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54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отдельные компоненты не развиты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76%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12%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17%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13%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49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соответствует возрасту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12%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72%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74%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79%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80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высокий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12%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4%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Рисунок4.jpg"/>
          <p:cNvPicPr>
            <a:picLocks noChangeAspect="1" noChangeArrowheads="1"/>
          </p:cNvPicPr>
          <p:nvPr/>
        </p:nvPicPr>
        <p:blipFill>
          <a:blip r:embed="rId2" cstate="print"/>
          <a:srcRect l="18381" r="6644"/>
          <a:stretch>
            <a:fillRect/>
          </a:stretch>
        </p:blipFill>
        <p:spPr bwMode="auto">
          <a:xfrm>
            <a:off x="3397" y="0"/>
            <a:ext cx="9140603" cy="6858000"/>
          </a:xfrm>
          <a:prstGeom prst="rect">
            <a:avLst/>
          </a:prstGeom>
          <a:noFill/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05759" y="364745"/>
            <a:ext cx="8427214" cy="661011"/>
          </a:xfrm>
          <a:prstGeom prst="round2DiagRect">
            <a:avLst>
              <a:gd name="adj1" fmla="val 23259"/>
              <a:gd name="adj2" fmla="val 0"/>
            </a:avLst>
          </a:prstGeom>
          <a:pattFill prst="pct10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работы с родителями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14400" y="1272309"/>
          <a:ext cx="7072362" cy="4286280"/>
        </p:xfrm>
        <a:graphic>
          <a:graphicData uri="http://schemas.openxmlformats.org/drawingml/2006/table">
            <a:tbl>
              <a:tblPr/>
              <a:tblGrid>
                <a:gridCol w="3500462"/>
                <a:gridCol w="1785950"/>
                <a:gridCol w="1785950"/>
              </a:tblGrid>
              <a:tr h="53578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57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2011-2012гг.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2012-2013гг.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1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Ответственность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42%  до 51%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44% до 55%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1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Активность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29% до 35%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34% до 45 %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1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Владение информацией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58%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Рисунок4.jpg"/>
          <p:cNvPicPr>
            <a:picLocks noChangeAspect="1" noChangeArrowheads="1"/>
          </p:cNvPicPr>
          <p:nvPr/>
        </p:nvPicPr>
        <p:blipFill>
          <a:blip r:embed="rId2" cstate="print"/>
          <a:srcRect l="18381" r="6644"/>
          <a:stretch>
            <a:fillRect/>
          </a:stretch>
        </p:blipFill>
        <p:spPr bwMode="auto">
          <a:xfrm>
            <a:off x="0" y="0"/>
            <a:ext cx="9140603" cy="6858000"/>
          </a:xfrm>
          <a:prstGeom prst="rect">
            <a:avLst/>
          </a:prstGeom>
          <a:noFill/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05759" y="364745"/>
            <a:ext cx="8427214" cy="661011"/>
          </a:xfrm>
          <a:prstGeom prst="round2DiagRect">
            <a:avLst>
              <a:gd name="adj1" fmla="val 23259"/>
              <a:gd name="adj2" fmla="val 0"/>
            </a:avLst>
          </a:prstGeom>
          <a:pattFill prst="pct10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Итоги работы с педагогами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15637" y="1336548"/>
            <a:ext cx="8361280" cy="3152325"/>
          </a:xfrm>
          <a:prstGeom prst="round2DiagRect">
            <a:avLst>
              <a:gd name="adj1" fmla="val 3517"/>
              <a:gd name="adj2" fmla="val 0"/>
            </a:avLst>
          </a:prstGeom>
          <a:solidFill>
            <a:schemeClr val="bg1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едагоги используют в педагогической деятельности современные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технологии;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создают в группах предметно-развивающую среду, которая способствует развитию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валеологической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культуры воспитанников;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используют в работе с родителями нетрадиционные формы работы.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Рисунок4.jpg"/>
          <p:cNvPicPr>
            <a:picLocks noChangeAspect="1" noChangeArrowheads="1"/>
          </p:cNvPicPr>
          <p:nvPr/>
        </p:nvPicPr>
        <p:blipFill>
          <a:blip r:embed="rId2" cstate="print"/>
          <a:srcRect l="18381" r="6644"/>
          <a:stretch>
            <a:fillRect/>
          </a:stretch>
        </p:blipFill>
        <p:spPr bwMode="auto">
          <a:xfrm>
            <a:off x="0" y="0"/>
            <a:ext cx="9140603" cy="6858000"/>
          </a:xfrm>
          <a:prstGeom prst="rect">
            <a:avLst/>
          </a:prstGeom>
          <a:noFill/>
        </p:spPr>
      </p:pic>
      <p:pic>
        <p:nvPicPr>
          <p:cNvPr id="30722" name="Picture 2" descr="http://www.grafamania.net/uploads/posts/2008-06/1214322669_07.jpg"/>
          <p:cNvPicPr>
            <a:picLocks noChangeAspect="1" noChangeArrowheads="1"/>
          </p:cNvPicPr>
          <p:nvPr/>
        </p:nvPicPr>
        <p:blipFill>
          <a:blip r:embed="rId3" cstate="print"/>
          <a:srcRect b="5669"/>
          <a:stretch>
            <a:fillRect/>
          </a:stretch>
        </p:blipFill>
        <p:spPr bwMode="auto">
          <a:xfrm>
            <a:off x="2801793" y="2258291"/>
            <a:ext cx="3543300" cy="3594014"/>
          </a:xfrm>
          <a:prstGeom prst="rect">
            <a:avLst/>
          </a:prstGeom>
          <a:noFill/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05759" y="364745"/>
            <a:ext cx="8427214" cy="1034564"/>
          </a:xfrm>
          <a:prstGeom prst="round2DiagRect">
            <a:avLst>
              <a:gd name="adj1" fmla="val 23259"/>
              <a:gd name="adj2" fmla="val 0"/>
            </a:avLst>
          </a:prstGeom>
          <a:pattFill prst="pct10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 </a:t>
            </a:r>
            <a:endPara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8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67285" y="281355"/>
            <a:ext cx="8553157" cy="4553881"/>
          </a:xfrm>
          <a:prstGeom prst="round2DiagRect">
            <a:avLst>
              <a:gd name="adj1" fmla="val 3517"/>
              <a:gd name="adj2" fmla="val 0"/>
            </a:avLst>
          </a:prstGeom>
          <a:solidFill>
            <a:schemeClr val="bg1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работы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обеспечение высокого уровня реального здоровья воспитаннику детского сада и воспитание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валеологической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культуры как совокупности осознанного отношения ребенка к здоровью и жизни человека, знаний о здоровье и умений оберегать, поддерживать и охранять его.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создание условий, способствующих сохранению, поддержанию и обогащению здоровья дошкольников;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укрепление здоровья детей через приобщение к ценностям здорового образа жизни;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активизация деятельности детей средствами физического воспитания;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формирование здорового образа жизни через реализацию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технологий, активное взаимодействие педагогов  и родителей.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316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8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05759" y="364745"/>
            <a:ext cx="8427214" cy="661011"/>
          </a:xfrm>
          <a:prstGeom prst="round2DiagRect">
            <a:avLst>
              <a:gd name="adj1" fmla="val 23259"/>
              <a:gd name="adj2" fmla="val 0"/>
            </a:avLst>
          </a:prstGeom>
          <a:pattFill prst="pct10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Направления работы по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здоровьесбережению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ДОУ: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29491" y="1364257"/>
            <a:ext cx="8361280" cy="3997452"/>
          </a:xfrm>
          <a:prstGeom prst="round2DiagRect">
            <a:avLst>
              <a:gd name="adj1" fmla="val 3517"/>
              <a:gd name="adj2" fmla="val 0"/>
            </a:avLst>
          </a:prstGeom>
          <a:solidFill>
            <a:schemeClr val="bg1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исходного состояния здоровья, физического развития, физической подготовленности дошкольников, их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валеологических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умений и навыков, а также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среды.</a:t>
            </a:r>
          </a:p>
          <a:p>
            <a:pPr lvl="0"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здоровьесберегающего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образовательного пространства в ДОУ.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>
              <a:buFontTx/>
              <a:buChar char="-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Интеграция задач физкультурно-оздоровительной работы в различные виды совместной деятельности, в образовательные области.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Взаимодействие с социальными партнерами ДОУ по вопросам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Распространение опыта по реализации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технологий среди педагогов ДОУ.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Работа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валеологической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направленности с родителями ДОУ.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24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Рисунок4.jpg"/>
          <p:cNvPicPr>
            <a:picLocks noChangeAspect="1" noChangeArrowheads="1"/>
          </p:cNvPicPr>
          <p:nvPr/>
        </p:nvPicPr>
        <p:blipFill>
          <a:blip r:embed="rId2" cstate="print"/>
          <a:srcRect l="18381" r="6644"/>
          <a:stretch>
            <a:fillRect/>
          </a:stretch>
        </p:blipFill>
        <p:spPr bwMode="auto">
          <a:xfrm>
            <a:off x="3397" y="0"/>
            <a:ext cx="9140603" cy="6858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05759" y="364745"/>
            <a:ext cx="8427214" cy="661011"/>
          </a:xfrm>
          <a:prstGeom prst="round2DiagRect">
            <a:avLst>
              <a:gd name="adj1" fmla="val 23259"/>
              <a:gd name="adj2" fmla="val 0"/>
            </a:avLst>
          </a:prstGeom>
          <a:pattFill prst="pct10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безопасности жизнедеятельности дошкольников через: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1781" y="1648690"/>
            <a:ext cx="2272145" cy="124690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соблюдение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Санпин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14255" y="1607128"/>
            <a:ext cx="2202872" cy="12330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организацию деятельности по ОТ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60473" y="1579418"/>
            <a:ext cx="2951018" cy="1219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обучающее воздействие на детей (ознакомление с правилами безопасного поведения)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7927" y="3338946"/>
            <a:ext cx="2202873" cy="120534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безопасной  среды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37164" y="3283527"/>
            <a:ext cx="2770909" cy="124690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Совместную деятельность педагогов, родителей и детей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37563" y="3297382"/>
            <a:ext cx="2341419" cy="11222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медицинский контроль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03419" y="4987638"/>
            <a:ext cx="2604654" cy="114992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взаимодействие с социальными партнерами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Рисунок4.jpg"/>
          <p:cNvPicPr>
            <a:picLocks noChangeAspect="1" noChangeArrowheads="1"/>
          </p:cNvPicPr>
          <p:nvPr/>
        </p:nvPicPr>
        <p:blipFill>
          <a:blip r:embed="rId2" cstate="print"/>
          <a:srcRect l="18381" r="6644"/>
          <a:stretch>
            <a:fillRect/>
          </a:stretch>
        </p:blipFill>
        <p:spPr bwMode="auto">
          <a:xfrm>
            <a:off x="3397" y="0"/>
            <a:ext cx="9140603" cy="6858000"/>
          </a:xfrm>
          <a:prstGeom prst="rect">
            <a:avLst/>
          </a:prstGeom>
          <a:noFill/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87928" y="886692"/>
            <a:ext cx="8361280" cy="3228109"/>
          </a:xfrm>
          <a:prstGeom prst="round2DiagRect">
            <a:avLst>
              <a:gd name="adj1" fmla="val 3517"/>
              <a:gd name="adj2" fmla="val 0"/>
            </a:avLst>
          </a:prstGeom>
          <a:solidFill>
            <a:schemeClr val="bg1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физкультурный зал;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спортивная площадка;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группе созданы: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литературный центр (оснащен книгами по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валеологии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);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спортивный мини - центр, оснащенный спортивным инвентарем, нетрадиционным оборудованием: для профилактики нарушений осанки, плоскостопия, зрения, заболеваний верхних дыхательных путей;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центр сенсорного развития (включает материал для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цветотерапии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);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музыкальный центр (включает материал для музыкотерапии);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математический центр;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центр природы (включает материал по основам безопасности жизни);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центр сюжетно-ролевой игры (включает пособия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валеологической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направленности);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оформление уголка для родителей (включает информацию по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здоровьесбережению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05759" y="166256"/>
            <a:ext cx="8427214" cy="512617"/>
          </a:xfrm>
          <a:prstGeom prst="round2DiagRect">
            <a:avLst>
              <a:gd name="adj1" fmla="val 23259"/>
              <a:gd name="adj2" fmla="val 0"/>
            </a:avLst>
          </a:prstGeom>
          <a:pattFill prst="pct10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4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Здоровьесберегающая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развивающая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среда:</a:t>
            </a:r>
            <a:endParaRPr lang="ru-RU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D:\все фото\фото дорожное движение(2)\Изображение 012.jpg"/>
          <p:cNvPicPr>
            <a:picLocks noChangeAspect="1" noChangeArrowheads="1"/>
          </p:cNvPicPr>
          <p:nvPr/>
        </p:nvPicPr>
        <p:blipFill>
          <a:blip r:embed="rId3" cstate="print"/>
          <a:srcRect t="9689" r="13149"/>
          <a:stretch>
            <a:fillRect/>
          </a:stretch>
        </p:blipFill>
        <p:spPr bwMode="auto">
          <a:xfrm>
            <a:off x="180109" y="4195564"/>
            <a:ext cx="2774360" cy="2163672"/>
          </a:xfrm>
          <a:prstGeom prst="rect">
            <a:avLst/>
          </a:prstGeom>
          <a:noFill/>
        </p:spPr>
      </p:pic>
      <p:pic>
        <p:nvPicPr>
          <p:cNvPr id="1027" name="Picture 3" descr="D:\все фото\фото развивающая\план 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925547"/>
            <a:ext cx="2098964" cy="2754486"/>
          </a:xfrm>
          <a:prstGeom prst="rect">
            <a:avLst/>
          </a:prstGeom>
          <a:noFill/>
        </p:spPr>
      </p:pic>
      <p:pic>
        <p:nvPicPr>
          <p:cNvPr id="7" name="Picture 2" descr="F:\DCIM\101NIKON\DSCN05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873" y="4322619"/>
            <a:ext cx="2840182" cy="2130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Рисунок4.jpg"/>
          <p:cNvPicPr>
            <a:picLocks noChangeAspect="1" noChangeArrowheads="1"/>
          </p:cNvPicPr>
          <p:nvPr/>
        </p:nvPicPr>
        <p:blipFill>
          <a:blip r:embed="rId2" cstate="print"/>
          <a:srcRect l="18381" r="6644"/>
          <a:stretch>
            <a:fillRect/>
          </a:stretch>
        </p:blipFill>
        <p:spPr bwMode="auto">
          <a:xfrm>
            <a:off x="3397" y="0"/>
            <a:ext cx="9140603" cy="6858000"/>
          </a:xfrm>
          <a:prstGeom prst="rect">
            <a:avLst/>
          </a:prstGeom>
          <a:noFill/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05759" y="364745"/>
            <a:ext cx="8427214" cy="661011"/>
          </a:xfrm>
          <a:prstGeom prst="round2DiagRect">
            <a:avLst>
              <a:gd name="adj1" fmla="val 23259"/>
              <a:gd name="adj2" fmla="val 0"/>
            </a:avLst>
          </a:prstGeom>
          <a:pattFill prst="pct10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Физкультурно-оздоровительная работа:</a:t>
            </a:r>
          </a:p>
        </p:txBody>
      </p:sp>
      <p:sp>
        <p:nvSpPr>
          <p:cNvPr id="5" name="Овал 4"/>
          <p:cNvSpPr/>
          <p:nvPr/>
        </p:nvSpPr>
        <p:spPr>
          <a:xfrm>
            <a:off x="3990109" y="2743200"/>
            <a:ext cx="1371600" cy="109451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330038" y="1607128"/>
            <a:ext cx="2396838" cy="678871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Двигательный режим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611092" y="1648691"/>
            <a:ext cx="2396838" cy="678871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Охрана психического здоровья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26474" y="3075710"/>
            <a:ext cx="2396838" cy="678871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Профилактика заболеваемости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414655" y="2978728"/>
            <a:ext cx="2396838" cy="678871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Закаливание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357746" y="4488873"/>
            <a:ext cx="2396838" cy="678871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Санитарно-эпидемиологический режим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444838" y="4585856"/>
            <a:ext cx="2396838" cy="678871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Медицинские осмотры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477491" y="2230582"/>
            <a:ext cx="665018" cy="6096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5043055" y="2147455"/>
            <a:ext cx="554181" cy="59574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3061855" y="3366655"/>
            <a:ext cx="858981" cy="1385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3616036" y="3768436"/>
            <a:ext cx="678873" cy="87283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084618" y="3823855"/>
            <a:ext cx="526473" cy="88669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458691" y="3311236"/>
            <a:ext cx="858982" cy="2770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Рисунок4.jpg"/>
          <p:cNvPicPr>
            <a:picLocks noChangeAspect="1" noChangeArrowheads="1"/>
          </p:cNvPicPr>
          <p:nvPr/>
        </p:nvPicPr>
        <p:blipFill>
          <a:blip r:embed="rId2" cstate="print"/>
          <a:srcRect l="18381" r="6644"/>
          <a:stretch>
            <a:fillRect/>
          </a:stretch>
        </p:blipFill>
        <p:spPr bwMode="auto">
          <a:xfrm>
            <a:off x="3397" y="0"/>
            <a:ext cx="9140603" cy="6858000"/>
          </a:xfrm>
          <a:prstGeom prst="rect">
            <a:avLst/>
          </a:prstGeom>
          <a:noFill/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91905" y="235528"/>
            <a:ext cx="8427214" cy="632781"/>
          </a:xfrm>
          <a:prstGeom prst="round2DiagRect">
            <a:avLst>
              <a:gd name="adj1" fmla="val 50000"/>
              <a:gd name="adj2" fmla="val 0"/>
            </a:avLst>
          </a:prstGeom>
          <a:pattFill prst="pct10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Современные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технологии, </a:t>
            </a:r>
          </a:p>
          <a:p>
            <a:pPr lvl="0"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применяемые в работе с детьми: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93964" y="1211855"/>
          <a:ext cx="3532910" cy="4306948"/>
        </p:xfrm>
        <a:graphic>
          <a:graphicData uri="http://schemas.openxmlformats.org/drawingml/2006/table">
            <a:tbl>
              <a:tblPr/>
              <a:tblGrid>
                <a:gridCol w="3532910"/>
              </a:tblGrid>
              <a:tr h="211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Виды </a:t>
                      </a:r>
                      <a:r>
                        <a:rPr lang="ru-RU" sz="14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технологий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537" marR="20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12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Динамические паузы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537" marR="20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9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Подвижные и спортивные игры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537" marR="20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1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Релаксация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537" marR="20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3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Технологии эстетической направленности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537" marR="20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9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Гимнастика пальчиковая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537" marR="20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9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Гимнастика для глаз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537" marR="20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9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Гимнастика дыхательная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537" marR="20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1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Гимнастика бодрящая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537" marR="20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1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Физкультурное 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537" marR="20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6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Проблемно-игровые (</a:t>
                      </a:r>
                      <a:r>
                        <a:rPr lang="ru-RU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игротреннинги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</a:t>
                      </a:r>
                      <a:r>
                        <a:rPr lang="ru-RU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игротерапия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537" marR="20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1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Коммуникативные игры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537" marR="20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9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Самомассаж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537" marR="20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9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Технологии музыкального воздействия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537" marR="20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1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Сказкотерапия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537" marR="20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J:\Фотографии для аттестации\DSCN0525.JPG"/>
          <p:cNvPicPr>
            <a:picLocks noChangeAspect="1" noChangeArrowheads="1"/>
          </p:cNvPicPr>
          <p:nvPr/>
        </p:nvPicPr>
        <p:blipFill>
          <a:blip r:embed="rId3" cstate="print"/>
          <a:srcRect l="1367" t="16404" r="273" b="2187"/>
          <a:stretch>
            <a:fillRect/>
          </a:stretch>
        </p:blipFill>
        <p:spPr bwMode="auto">
          <a:xfrm>
            <a:off x="3893495" y="972519"/>
            <a:ext cx="3276460" cy="2033917"/>
          </a:xfrm>
          <a:prstGeom prst="rect">
            <a:avLst/>
          </a:prstGeom>
          <a:noFill/>
        </p:spPr>
      </p:pic>
      <p:pic>
        <p:nvPicPr>
          <p:cNvPr id="2051" name="Picture 3" descr="J:\Фотографии для аттестации\21.jpg"/>
          <p:cNvPicPr>
            <a:picLocks noChangeAspect="1" noChangeArrowheads="1"/>
          </p:cNvPicPr>
          <p:nvPr/>
        </p:nvPicPr>
        <p:blipFill>
          <a:blip r:embed="rId4" cstate="print"/>
          <a:srcRect t="20157" r="47244"/>
          <a:stretch>
            <a:fillRect/>
          </a:stretch>
        </p:blipFill>
        <p:spPr bwMode="auto">
          <a:xfrm>
            <a:off x="5936688" y="2808366"/>
            <a:ext cx="2847094" cy="2423799"/>
          </a:xfrm>
          <a:prstGeom prst="rect">
            <a:avLst/>
          </a:prstGeom>
          <a:noFill/>
        </p:spPr>
      </p:pic>
      <p:pic>
        <p:nvPicPr>
          <p:cNvPr id="2052" name="Picture 4" descr="F:\DCIM\101NIKON\DSCN0510.JPG"/>
          <p:cNvPicPr>
            <a:picLocks noChangeAspect="1" noChangeArrowheads="1"/>
          </p:cNvPicPr>
          <p:nvPr/>
        </p:nvPicPr>
        <p:blipFill>
          <a:blip r:embed="rId5" cstate="print"/>
          <a:srcRect l="7108" t="11301" r="25700" b="6926"/>
          <a:stretch>
            <a:fillRect/>
          </a:stretch>
        </p:blipFill>
        <p:spPr bwMode="auto">
          <a:xfrm>
            <a:off x="3531888" y="4252447"/>
            <a:ext cx="2633385" cy="2403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Рисунок4.jpg"/>
          <p:cNvPicPr>
            <a:picLocks noChangeAspect="1" noChangeArrowheads="1"/>
          </p:cNvPicPr>
          <p:nvPr/>
        </p:nvPicPr>
        <p:blipFill>
          <a:blip r:embed="rId2" cstate="print"/>
          <a:srcRect l="18381" r="6644"/>
          <a:stretch>
            <a:fillRect/>
          </a:stretch>
        </p:blipFill>
        <p:spPr bwMode="auto">
          <a:xfrm>
            <a:off x="3397" y="0"/>
            <a:ext cx="9140603" cy="6858000"/>
          </a:xfrm>
          <a:prstGeom prst="rect">
            <a:avLst/>
          </a:prstGeom>
          <a:noFill/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05759" y="364745"/>
            <a:ext cx="8427214" cy="661011"/>
          </a:xfrm>
          <a:prstGeom prst="round2DiagRect">
            <a:avLst>
              <a:gd name="adj1" fmla="val 23259"/>
              <a:gd name="adj2" fmla="val 0"/>
            </a:avLst>
          </a:prstGeom>
          <a:pattFill prst="pct10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работы с родителями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80110" y="1125163"/>
          <a:ext cx="5264726" cy="5257843"/>
        </p:xfrm>
        <a:graphic>
          <a:graphicData uri="http://schemas.openxmlformats.org/drawingml/2006/table">
            <a:tbl>
              <a:tblPr/>
              <a:tblGrid>
                <a:gridCol w="1814945"/>
                <a:gridCol w="3449781"/>
              </a:tblGrid>
              <a:tr h="374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05" marR="37705" marT="37705" marB="377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Формы проведения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05" marR="37705" marT="37705" marB="377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59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Информационно-аналитические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05" marR="37705" marT="37705" marB="377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Проведение социологических срезов, опросов.</a:t>
                      </a:r>
                    </a:p>
                  </a:txBody>
                  <a:tcPr marL="37705" marR="37705" marT="37705" marB="377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01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Досуговые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05" marR="37705" marT="37705" marB="377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Совместные досуги,</a:t>
                      </a:r>
                      <a:r>
                        <a:rPr lang="ru-RU" sz="1400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спортивные  семейные праздники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, участие родителей и детей в выставках.</a:t>
                      </a:r>
                    </a:p>
                  </a:txBody>
                  <a:tcPr marL="37705" marR="37705" marT="37705" marB="377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654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Познавательные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05" marR="37705" marT="37705" marB="377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Семинары-практикумы, педагогическая гостиная, проведение собраний, консультаций в нетрадиционной форме, устные педагогические журналы, игры с педагогическим содержанием, педагогическая библиотека для родителей</a:t>
                      </a:r>
                    </a:p>
                  </a:txBody>
                  <a:tcPr marL="37705" marR="37705" marT="37705" marB="377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70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Наглядно-информационные: информационно-ознакомительные; информационно-просветительские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05" marR="37705" marT="37705" marB="377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Информационные проспекты для родителей, организация дней (недель) открытых дверей, открытых просмотров занятий и других видов деятельности детей. Выпуск газет, организация мини-библиотек.</a:t>
                      </a:r>
                    </a:p>
                  </a:txBody>
                  <a:tcPr marL="37705" marR="37705" marT="37705" marB="377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 descr="F:\DCIM\101NIKON\DSCN05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9529" y="1122218"/>
            <a:ext cx="2092036" cy="1569027"/>
          </a:xfrm>
          <a:prstGeom prst="rect">
            <a:avLst/>
          </a:prstGeom>
          <a:noFill/>
        </p:spPr>
      </p:pic>
      <p:pic>
        <p:nvPicPr>
          <p:cNvPr id="1028" name="Picture 4" descr="D:\все фото\для 360 фото\для ларисы и наты\IMG_23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7237" y="4461164"/>
            <a:ext cx="2826327" cy="2119746"/>
          </a:xfrm>
          <a:prstGeom prst="rect">
            <a:avLst/>
          </a:prstGeom>
          <a:noFill/>
        </p:spPr>
      </p:pic>
      <p:pic>
        <p:nvPicPr>
          <p:cNvPr id="1029" name="Picture 5" descr="F:\DCIM\101NIKON\DSCN0533.JPG"/>
          <p:cNvPicPr>
            <a:picLocks noChangeAspect="1" noChangeArrowheads="1"/>
          </p:cNvPicPr>
          <p:nvPr/>
        </p:nvPicPr>
        <p:blipFill>
          <a:blip r:embed="rId5" cstate="print"/>
          <a:srcRect l="17498" b="10207"/>
          <a:stretch>
            <a:fillRect/>
          </a:stretch>
        </p:blipFill>
        <p:spPr bwMode="auto">
          <a:xfrm>
            <a:off x="6843094" y="2701637"/>
            <a:ext cx="2106943" cy="1719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Рисунок4.jpg"/>
          <p:cNvPicPr>
            <a:picLocks noChangeAspect="1" noChangeArrowheads="1"/>
          </p:cNvPicPr>
          <p:nvPr/>
        </p:nvPicPr>
        <p:blipFill>
          <a:blip r:embed="rId2" cstate="print"/>
          <a:srcRect l="18381" r="6644"/>
          <a:stretch>
            <a:fillRect/>
          </a:stretch>
        </p:blipFill>
        <p:spPr bwMode="auto">
          <a:xfrm>
            <a:off x="3397" y="0"/>
            <a:ext cx="9140603" cy="6858000"/>
          </a:xfrm>
          <a:prstGeom prst="rect">
            <a:avLst/>
          </a:prstGeom>
          <a:noFill/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05759" y="364745"/>
            <a:ext cx="8427214" cy="661011"/>
          </a:xfrm>
          <a:prstGeom prst="round2DiagRect">
            <a:avLst>
              <a:gd name="adj1" fmla="val 23259"/>
              <a:gd name="adj2" fmla="val 0"/>
            </a:avLst>
          </a:prstGeom>
          <a:pattFill prst="pct10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работы с педагогами ДОУ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15637" y="1336548"/>
            <a:ext cx="8361280" cy="3152325"/>
          </a:xfrm>
          <a:prstGeom prst="round2DiagRect">
            <a:avLst>
              <a:gd name="adj1" fmla="val 3517"/>
              <a:gd name="adj2" fmla="val 0"/>
            </a:avLst>
          </a:prstGeom>
          <a:solidFill>
            <a:schemeClr val="bg1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семинары – практикумы;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семинар – тренинг «Психологическое здоровье педагогов»;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организация тематических утренников и развлечений;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мастер – класс;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консультации «Проведение дыхательной гимнастики с использованием методики М.Лазарева»,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Психогимнастика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методики М.Чистяковой», «Оздоровительные игры А.С.Галанова» и др.;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обсуждение вопросов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педагогических советах.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08cb49e3ed56568405b458eff6754b87484880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</TotalTime>
  <Words>718</Words>
  <Application>Microsoft Office PowerPoint</Application>
  <PresentationFormat>Экран (4:3)</PresentationFormat>
  <Paragraphs>148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molnia</cp:lastModifiedBy>
  <cp:revision>55</cp:revision>
  <dcterms:created xsi:type="dcterms:W3CDTF">2013-04-24T01:34:00Z</dcterms:created>
  <dcterms:modified xsi:type="dcterms:W3CDTF">2016-02-14T17:00:24Z</dcterms:modified>
</cp:coreProperties>
</file>