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9" r:id="rId2"/>
    <p:sldId id="264" r:id="rId3"/>
    <p:sldId id="269" r:id="rId4"/>
    <p:sldId id="266" r:id="rId5"/>
    <p:sldId id="267" r:id="rId6"/>
    <p:sldId id="268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4" r:id="rId16"/>
    <p:sldId id="286" r:id="rId17"/>
    <p:sldId id="301" r:id="rId18"/>
    <p:sldId id="291" r:id="rId19"/>
    <p:sldId id="295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713" autoAdjust="0"/>
  </p:normalViewPr>
  <p:slideViewPr>
    <p:cSldViewPr>
      <p:cViewPr varScale="1">
        <p:scale>
          <a:sx n="93" d="100"/>
          <a:sy n="93" d="100"/>
        </p:scale>
        <p:origin x="-71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9AB73B-69E8-4022-AE20-E4B506D9C792}" type="datetimeFigureOut">
              <a:rPr lang="en-US"/>
              <a:pPr>
                <a:defRPr/>
              </a:pPr>
              <a:t>8/11/2015</a:t>
            </a:fld>
            <a:endParaRPr lang="en-US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52D31-2132-4785-9E56-495C8CF006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857F44-7310-4E5C-A9BC-91F3858C2C45}" type="datetimeFigureOut">
              <a:rPr lang="en-US"/>
              <a:pPr>
                <a:defRPr/>
              </a:pPr>
              <a:t>8/11/2015</a:t>
            </a:fld>
            <a:endParaRPr lang="en-US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7C25CE-50CA-430C-AA0D-97E325D11F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F4C5C3-F4C8-42EB-9837-94CD7397C918}" type="datetimeFigureOut">
              <a:rPr lang="en-US"/>
              <a:pPr>
                <a:defRPr/>
              </a:pPr>
              <a:t>8/11/2015</a:t>
            </a:fld>
            <a:endParaRPr lang="en-US"/>
          </a:p>
        </p:txBody>
      </p:sp>
      <p:sp>
        <p:nvSpPr>
          <p:cNvPr id="8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20DB0A6-5222-4768-AA04-37DDEC1016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AD08670-D6FE-4E9F-B074-8302CDF4F0BF}" type="datetimeFigureOut">
              <a:rPr lang="en-US"/>
              <a:pPr>
                <a:defRPr/>
              </a:pPr>
              <a:t>8/11/2015</a:t>
            </a:fld>
            <a:endParaRPr lang="en-US"/>
          </a:p>
        </p:txBody>
      </p:sp>
      <p:sp>
        <p:nvSpPr>
          <p:cNvPr id="6" name="Номер слайда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2847A47-4DC4-4D67-A74C-6F815AA72F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Нижний колонтитул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9AC308D-566F-4956-9E1C-6E1A5661D6CD}" type="datetimeFigureOut">
              <a:rPr lang="en-US"/>
              <a:pPr>
                <a:defRPr/>
              </a:pPr>
              <a:t>8/11/2015</a:t>
            </a:fld>
            <a:endParaRPr lang="en-US"/>
          </a:p>
        </p:txBody>
      </p:sp>
      <p:sp>
        <p:nvSpPr>
          <p:cNvPr id="8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DB7F170-A417-4A09-9E5A-2C7464D183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9041E-CB05-4924-BF0A-AF555549156A}" type="datetimeFigureOut">
              <a:rPr lang="en-US"/>
              <a:pPr>
                <a:defRPr/>
              </a:pPr>
              <a:t>8/11/2015</a:t>
            </a:fld>
            <a:endParaRPr lang="en-US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C64F17-898B-45EC-BA11-020C2E500C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460F72-85F2-410B-9A17-949DD41ADF53}" type="datetimeFigureOut">
              <a:rPr lang="en-US"/>
              <a:pPr>
                <a:defRPr/>
              </a:pPr>
              <a:t>8/11/2015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C636BB3-743D-489F-8787-6634BC344D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6B88DE-B81D-4D67-B67E-CDCB684AC779}" type="datetimeFigureOut">
              <a:rPr lang="en-US"/>
              <a:pPr>
                <a:defRPr/>
              </a:pPr>
              <a:t>8/11/2015</a:t>
            </a:fld>
            <a:endParaRPr lang="en-US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2F9971-B22C-465A-8B48-E009428B9D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8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9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оугольник 10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87F3592-0158-4532-BC40-174B1829BF1A}" type="datetimeFigureOut">
              <a:rPr lang="en-US"/>
              <a:pPr>
                <a:defRPr/>
              </a:pPr>
              <a:t>8/11/2015</a:t>
            </a:fld>
            <a:endParaRPr lang="en-US"/>
          </a:p>
        </p:txBody>
      </p:sp>
      <p:sp>
        <p:nvSpPr>
          <p:cNvPr id="10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 smtClean="0"/>
            </a:lvl1pPr>
          </a:lstStyle>
          <a:p>
            <a:pPr>
              <a:defRPr/>
            </a:pPr>
            <a:fld id="{65655979-446C-4742-B6AF-76BF42EA7D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CD6FE-8408-4214-9AE5-98687B73434A}" type="datetimeFigureOut">
              <a:rPr lang="en-US"/>
              <a:pPr>
                <a:defRPr/>
              </a:pPr>
              <a:t>8/11/2015</a:t>
            </a:fld>
            <a:endParaRPr lang="en-US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DD633E-EAC2-4AF2-8091-BC0A98B4DD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7A2A2D06-6F18-4255-9E3E-7D684C9E8E60}" type="datetimeFigureOut">
              <a:rPr lang="en-US"/>
              <a:pPr>
                <a:defRPr/>
              </a:pPr>
              <a:t>8/11/2015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DD6E2586-9817-4CB4-94EA-573012EE05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06" r:id="rId5"/>
    <p:sldLayoutId id="2147483711" r:id="rId6"/>
    <p:sldLayoutId id="2147483705" r:id="rId7"/>
    <p:sldLayoutId id="2147483712" r:id="rId8"/>
    <p:sldLayoutId id="2147483704" r:id="rId9"/>
    <p:sldLayoutId id="2147483713" r:id="rId10"/>
  </p:sldLayoutIdLst>
  <p:txStyles>
    <p:titleStyle>
      <a:lvl1pPr algn="l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9pPr>
    </p:titleStyle>
    <p:bodyStyle>
      <a:lvl1pPr marL="319088" indent="-319088" algn="l" rtl="0" fontAlgn="base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fontAlgn="base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fontAlgn="base">
        <a:spcBef>
          <a:spcPts val="400"/>
        </a:spcBef>
        <a:spcAft>
          <a:spcPct val="0"/>
        </a:spcAft>
        <a:buClr>
          <a:srgbClr val="A04DA3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fontAlgn="base">
        <a:spcBef>
          <a:spcPts val="400"/>
        </a:spcBef>
        <a:spcAft>
          <a:spcPct val="0"/>
        </a:spcAft>
        <a:buClr>
          <a:srgbClr val="C4652D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Большинство трагедий можно было избежать, если бы водители соблюдали </a:t>
            </a: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элементарные </a:t>
            </a:r>
            <a:r>
              <a:rPr lang="ru-RU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правила перевозки детей</a:t>
            </a:r>
            <a:endParaRPr lang="ru-RU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avtokresl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2133600"/>
            <a:ext cx="3886200" cy="28411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5363" name="Рисунок 4" descr="images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3581400"/>
            <a:ext cx="4367213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Возрастные группы детских удерживающих устройств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b="1" u="sng" dirty="0" smtClean="0"/>
              <a:t>Группа I</a:t>
            </a:r>
            <a:r>
              <a:rPr lang="ru-RU" dirty="0" smtClean="0"/>
              <a:t> Вес ребёнка — от 9 до 18 кг. Примерный возраст — от 9 месяцев до 4 лет. Способ установки — лицом по ходу движения (встречаются </a:t>
            </a:r>
            <a:r>
              <a:rPr lang="ru-RU" dirty="0" err="1" smtClean="0"/>
              <a:t>автокресла</a:t>
            </a:r>
            <a:r>
              <a:rPr lang="ru-RU" dirty="0" smtClean="0"/>
              <a:t> спаренной группы 0/I, которые также могут устанавливаться лицом против хода движения).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/>
          </a:p>
        </p:txBody>
      </p:sp>
      <p:pic>
        <p:nvPicPr>
          <p:cNvPr id="31747" name="Рисунок 5" descr="open-uri20120914-11654-1pjtq65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3810000"/>
            <a:ext cx="6257925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Возрастные группы детских удерживающих устройств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13716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b="1" dirty="0" smtClean="0"/>
              <a:t>Группа II</a:t>
            </a:r>
            <a:r>
              <a:rPr lang="ru-RU" dirty="0" smtClean="0"/>
              <a:t> Вес ребёнка — от 15 до 25 кг. Примерный возраст — от 3 до 7 лет. Способ установки — лицом по ходу движения.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/>
          </a:p>
        </p:txBody>
      </p:sp>
      <p:pic>
        <p:nvPicPr>
          <p:cNvPr id="32771" name="Рисунок 4" descr="0_319d3_46be4c1c_X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1600" y="2895600"/>
            <a:ext cx="3810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Рисунок 6" descr="maxicosi-priorisps-ocean_b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124200"/>
            <a:ext cx="37338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Возрастные группы детских удерживающих устройств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13716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b="1" dirty="0" smtClean="0"/>
              <a:t>Группа III</a:t>
            </a:r>
            <a:r>
              <a:rPr lang="ru-RU" dirty="0" smtClean="0"/>
              <a:t> Вес ребёнка — от 22 до 36 кг. Примерный возраст — от 6 до 12 лет Способ установки — лицом по ходу движения.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/>
          </a:p>
        </p:txBody>
      </p:sp>
      <p:pic>
        <p:nvPicPr>
          <p:cNvPr id="33795" name="Рисунок 7" descr="romer-kid-2-stone-grey_b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53038" y="2967038"/>
            <a:ext cx="3890962" cy="389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Рисунок 8" descr="e078981c2b5a163b6fa16771b32b80735f38e219610138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124200"/>
            <a:ext cx="37338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Необходимо обязательно помнить!!</a:t>
            </a:r>
            <a:endParaRPr lang="ru-RU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sz="3600" b="1" dirty="0" smtClean="0"/>
              <a:t>При установке детского удерживающего устройства на переднее сиденье автомобиля против хода движения, необходимо в обязательном порядке </a:t>
            </a:r>
            <a:r>
              <a:rPr lang="ru-RU" sz="3600" b="1" u="sng" dirty="0" smtClean="0"/>
              <a:t>отключать подушку безопасности переднего пассажира</a:t>
            </a:r>
            <a:r>
              <a:rPr lang="ru-RU" sz="3600" b="1" dirty="0" smtClean="0"/>
              <a:t>!</a:t>
            </a:r>
          </a:p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endParaRPr lang="ru-RU" sz="3600" b="1" dirty="0" smtClean="0"/>
          </a:p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endParaRPr lang="ru-RU" sz="3600" b="1" dirty="0" smtClean="0"/>
          </a:p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endParaRPr lang="ru-RU" sz="3600" b="1" dirty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Необходимо обязательно помнить!!</a:t>
            </a:r>
            <a:endParaRPr lang="ru-RU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sz="2800" b="1" dirty="0" smtClean="0"/>
              <a:t>Отключение подушки в большинстве автомобилей  происходит ключом зажигания при помощи поворотного выключателя, расположенного или в бардачке, или сбоку от панели автомобиля, при открытой пассажирской двери.</a:t>
            </a:r>
          </a:p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endParaRPr lang="ru-RU" sz="3600" b="1" dirty="0" smtClean="0"/>
          </a:p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endParaRPr lang="ru-RU" sz="3600" b="1" dirty="0" smtClean="0"/>
          </a:p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endParaRPr lang="ru-RU" sz="3600" b="1" dirty="0"/>
          </a:p>
        </p:txBody>
      </p:sp>
      <p:pic>
        <p:nvPicPr>
          <p:cNvPr id="35843" name="Рисунок 3" descr="1387372812_14978_img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86200"/>
            <a:ext cx="4076700" cy="271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Рисунок 4" descr="294273u-960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0200" y="3848100"/>
            <a:ext cx="3733800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 установки детского удерживающего устройства: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помощи штатных ремней безопасности автомобиля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Крепление 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ISOFIX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Крепление при помощи штатных ремней безопасности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Достоинства: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+ </a:t>
            </a:r>
            <a:r>
              <a:rPr lang="ru-RU" sz="3200" b="1" dirty="0" smtClean="0"/>
              <a:t>Наиболее универсальный способ крепления </a:t>
            </a:r>
            <a:r>
              <a:rPr lang="ru-RU" dirty="0" smtClean="0"/>
              <a:t>(большинство автомобилей оснащены ремнями).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+ </a:t>
            </a:r>
            <a:r>
              <a:rPr lang="ru-RU" b="1" dirty="0" smtClean="0"/>
              <a:t>Невысокая стоимость </a:t>
            </a:r>
            <a:r>
              <a:rPr lang="ru-RU" b="1" dirty="0" err="1" smtClean="0"/>
              <a:t>автокресел</a:t>
            </a:r>
            <a:r>
              <a:rPr lang="ru-RU" b="1" dirty="0" smtClean="0"/>
              <a:t>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endParaRPr lang="ru-RU" b="1" dirty="0" smtClean="0"/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endParaRPr lang="ru-RU" b="1" dirty="0" smtClean="0"/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Недостатки: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/>
              <a:t>- Трудоемкая процедура установки (велика вероятность неправильной установки ).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/>
              <a:t>- Может не хватать длины ремней безопасности.</a:t>
            </a:r>
            <a:endParaRPr lang="ru-RU" b="1" dirty="0"/>
          </a:p>
        </p:txBody>
      </p:sp>
      <p:pic>
        <p:nvPicPr>
          <p:cNvPr id="43011" name="Рисунок 3" descr="ustanovka-romer-king-plus (1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0" y="3048000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Крепление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ISOFIX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В</a:t>
            </a:r>
            <a:r>
              <a:rPr lang="en-US" dirty="0" smtClean="0"/>
              <a:t>1990 </a:t>
            </a:r>
            <a:r>
              <a:rPr lang="ru-RU" dirty="0" smtClean="0"/>
              <a:t>году Международным институтом ISO была введена новая система крепления </a:t>
            </a:r>
            <a:r>
              <a:rPr lang="ru-RU" dirty="0" err="1" smtClean="0"/>
              <a:t>Isofix</a:t>
            </a:r>
            <a:r>
              <a:rPr lang="ru-RU" dirty="0" smtClean="0"/>
              <a:t>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Достоинства: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+ Крепление </a:t>
            </a:r>
            <a:r>
              <a:rPr lang="ru-RU" dirty="0" err="1" smtClean="0"/>
              <a:t>автокресла</a:t>
            </a:r>
            <a:r>
              <a:rPr lang="ru-RU" dirty="0" smtClean="0"/>
              <a:t> происходит непосредственно к кузову, при помощи специальных стальных петель.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+ Простота и надежность установки.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Недостатки: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- Подходит только к современным автомобилям, оснащенным системой </a:t>
            </a:r>
            <a:r>
              <a:rPr lang="en-US" dirty="0" smtClean="0"/>
              <a:t>ISOFIX</a:t>
            </a:r>
            <a:r>
              <a:rPr lang="ru-RU" dirty="0" smtClean="0"/>
              <a:t>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- Высокая стоимость кресла, по сравнению с классической системой.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Крепление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ISOFIX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В</a:t>
            </a:r>
            <a:r>
              <a:rPr lang="en-US" dirty="0" smtClean="0"/>
              <a:t>1990 </a:t>
            </a:r>
            <a:r>
              <a:rPr lang="ru-RU" dirty="0" smtClean="0"/>
              <a:t>году Международным институтом ISO была введена новая система крепления </a:t>
            </a:r>
            <a:r>
              <a:rPr lang="ru-RU" dirty="0" err="1" smtClean="0"/>
              <a:t>Isofix</a:t>
            </a:r>
            <a:r>
              <a:rPr lang="ru-RU" dirty="0" smtClean="0"/>
              <a:t>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endParaRPr lang="ru-RU" b="1" dirty="0"/>
          </a:p>
        </p:txBody>
      </p:sp>
      <p:pic>
        <p:nvPicPr>
          <p:cNvPr id="49155" name="Рисунок 5" descr="isofix_1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438400"/>
            <a:ext cx="4648200" cy="304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6" name="Рисунок 4" descr="233-2-avtokresla-detskie-isofix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43325" y="4114800"/>
            <a:ext cx="5400675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Советы водителям при перевозке детей в автомобиле: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14350" indent="-514350" fontAlgn="auto">
              <a:spcAft>
                <a:spcPts val="0"/>
              </a:spcAft>
              <a:buFont typeface="Wingdings"/>
              <a:buAutoNum type="arabicParenR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поездке не давать детям в руки твердые игрушки или стеклянные бутылки;</a:t>
            </a:r>
          </a:p>
          <a:p>
            <a:pPr marL="514350" indent="-514350" fontAlgn="auto">
              <a:spcAft>
                <a:spcPts val="0"/>
              </a:spcAft>
              <a:buFont typeface="Wingdings"/>
              <a:buAutoNum type="arabicParenR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 время движения не отвлекайтесь от дороги на ребенка. Если есть такая необходимость – остановитесь у обочины. </a:t>
            </a:r>
          </a:p>
          <a:p>
            <a:pPr marL="514350" indent="-514350" fontAlgn="auto">
              <a:spcAft>
                <a:spcPts val="0"/>
              </a:spcAft>
              <a:buFont typeface="Wingdings"/>
              <a:buAutoNum type="arabicParenR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Самое безопасное место в автомобиле для ребенка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ВОДИТЕЛЕМ</a:t>
            </a:r>
          </a:p>
          <a:p>
            <a:pPr marL="514350" indent="-514350" fontAlgn="auto">
              <a:spcAft>
                <a:spcPts val="0"/>
              </a:spcAft>
              <a:buFont typeface="Wingdings"/>
              <a:buNone/>
              <a:defRPr/>
            </a:pPr>
            <a:endParaRPr lang="ru-RU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3251" name="Рисунок 3" descr="l5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7600" y="4419600"/>
            <a:ext cx="48006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dirty="0" smtClean="0"/>
              <a:t>Главное правило при перевозке детей в автомобиле: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dirty="0" smtClean="0"/>
              <a:t>Использование детских удерживающих устройств…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 smtClean="0"/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 smtClean="0"/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 smtClean="0"/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 smtClean="0"/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 smtClean="0"/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 smtClean="0"/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 smtClean="0"/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dirty="0" smtClean="0"/>
              <a:t>и ремней безопасности (в зависимости от веса и роста ребенка)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 smtClean="0"/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/>
          </a:p>
        </p:txBody>
      </p:sp>
      <p:pic>
        <p:nvPicPr>
          <p:cNvPr id="4" name="Рисунок 3" descr="primary_red_akciy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" y="2590800"/>
            <a:ext cx="2494390" cy="3124200"/>
          </a:xfrm>
          <a:prstGeom prst="snip2DiagRect">
            <a:avLst>
              <a:gd name="adj1" fmla="val 0"/>
              <a:gd name="adj2" fmla="val 32921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rebenok_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96447">
            <a:off x="4572000" y="2819400"/>
            <a:ext cx="3492500" cy="2619375"/>
          </a:xfrm>
          <a:prstGeom prst="snip2DiagRect">
            <a:avLst>
              <a:gd name="adj1" fmla="val 0"/>
              <a:gd name="adj2" fmla="val 24242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п. 22.9 Правил дорожного движения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Перевозка детей до 12 летнего возраста в транспортных средствах оборудованных ремнями безопасности должна осуществляться с использованием детских удерживающих устройств, </a:t>
            </a:r>
            <a:r>
              <a:rPr lang="ru-RU" sz="3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соответствующих весу и росту ребенка</a:t>
            </a:r>
            <a:r>
              <a:rPr lang="ru-RU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или иных средств, позволяющих пристегнуть ребенка с помощью ремней безопасности, предусмотренных конструкцией транспортного средства, а на переднем сидении легкового автомобиля – </a:t>
            </a:r>
            <a:r>
              <a:rPr lang="ru-RU" sz="3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только с использованием детских удерживающих устройств</a:t>
            </a:r>
            <a:endParaRPr lang="ru-RU" sz="3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История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автокресла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51816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 1935 году в США было изобретено первое детское удерживающее устройство, о чём сообщила заметка в журнале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Modern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Mechanix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Сиденье имело примитивную конструкцию и не смогло бы защитить от травм. Задача этого устройства была простой — удержать ребёнка на месте, чтобы тот не отвлекал водителя от дороги.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/>
          </a:p>
        </p:txBody>
      </p:sp>
      <p:pic>
        <p:nvPicPr>
          <p:cNvPr id="20483" name="Рисунок 3" descr="autokreslo 1935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22875" y="1676400"/>
            <a:ext cx="3921125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История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автокресла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62400" y="1524000"/>
            <a:ext cx="51816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 1939 году детское сиденье было усовершенствовано. Американец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Лестер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Брессон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смастерил из подручных материалов обновлённое удерживающее устройство. Оно было оснащено ремнём безопасности, и крепилось на штыре, вмонтированном в пол автомобиля.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1507" name="Рисунок 4" descr="baby_seat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24000"/>
            <a:ext cx="41275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История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автокресла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Современное детское удерживающее устройство принципиально отличается от своих предшественников. Это высокотехнологичное устройство, призванное обеспечить безопасность маленьких пассажиров в самых экстремальных условиях вождения и в случае ДТП.</a:t>
            </a:r>
          </a:p>
          <a:p>
            <a:pPr marL="320040" indent="-320040" algn="just" fontAlgn="auto"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Они должны соответствовать </a:t>
            </a:r>
          </a:p>
          <a:p>
            <a:pPr marL="320040" indent="-320040" algn="just" fontAlgn="auto"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различным норма и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ГОСТам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 </a:t>
            </a:r>
          </a:p>
          <a:p>
            <a:pPr marL="320040" indent="-320040" algn="just" fontAlgn="auto"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безопасности</a:t>
            </a:r>
          </a:p>
          <a:p>
            <a:pPr marL="320040" indent="-320040" algn="just" fontAlgn="auto">
              <a:spcAft>
                <a:spcPts val="0"/>
              </a:spcAft>
              <a:buFont typeface="Wingdings"/>
              <a:buNone/>
              <a:defRPr/>
            </a:pP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 descr="Avtokreslo_Magic_Spo_big_51ab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905691">
            <a:off x="6403870" y="3999401"/>
            <a:ext cx="2143970" cy="2522317"/>
          </a:xfrm>
          <a:prstGeom prst="round2DiagRect">
            <a:avLst>
              <a:gd name="adj1" fmla="val 27869"/>
              <a:gd name="adj2" fmla="val 18929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выборе детского удерживающего устройства необходимо помнить: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Детские удерживающие устройства имеют существенные отличия по:</a:t>
            </a:r>
          </a:p>
          <a:p>
            <a:pPr marL="640080" lvl="1" indent="-274320" fontAlgn="auto">
              <a:spcAft>
                <a:spcPts val="0"/>
              </a:spcAft>
              <a:buFont typeface="Wingdings 2"/>
              <a:buChar char="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Весу,</a:t>
            </a:r>
          </a:p>
          <a:p>
            <a:pPr marL="640080" lvl="1" indent="-274320" fontAlgn="auto">
              <a:spcAft>
                <a:spcPts val="0"/>
              </a:spcAft>
              <a:buFont typeface="Wingdings 2"/>
              <a:buChar char="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Росту, </a:t>
            </a:r>
          </a:p>
          <a:p>
            <a:pPr marL="640080" lvl="1" indent="-274320" fontAlgn="auto">
              <a:spcAft>
                <a:spcPts val="0"/>
              </a:spcAft>
              <a:buFont typeface="Wingdings 2"/>
              <a:buChar char="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Возрасту ребенка</a:t>
            </a:r>
          </a:p>
          <a:p>
            <a:pPr marL="640080" lvl="1" indent="-274320" fontAlgn="auto">
              <a:spcAft>
                <a:spcPts val="0"/>
              </a:spcAft>
              <a:buFont typeface="Wingdings 2"/>
              <a:buChar char=""/>
              <a:defRPr/>
            </a:pPr>
            <a:endParaRPr lang="ru-RU" dirty="0" smtClean="0"/>
          </a:p>
          <a:p>
            <a:pPr marL="640080" lvl="1" indent="-274320" algn="just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учетом всех параметров выбирается автомобильное кресло соответствующей группы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Возрастные группы детских удерживающих устройств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45720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Группа 0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(</a:t>
            </a:r>
            <a:r>
              <a:rPr lang="ru-RU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Автолюлька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Вес ребёнка — менее 10 кг. Примерный возраст — от рождения до 6 месяцев. Способ установки — боком к ходу движения.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/>
          </a:p>
        </p:txBody>
      </p:sp>
      <p:pic>
        <p:nvPicPr>
          <p:cNvPr id="29699" name="Рисунок 3" descr="kreslo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0113" y="2057400"/>
            <a:ext cx="4433887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Возрастные группы детских удерживающих устройств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876800" y="1524000"/>
            <a:ext cx="42672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sz="3600" b="1" u="sng" dirty="0" smtClean="0"/>
              <a:t>Группа 0+</a:t>
            </a:r>
            <a:r>
              <a:rPr lang="ru-RU" sz="3600" dirty="0" smtClean="0"/>
              <a:t> Вес ребёнка — менее 13 кг. Примерный возраст — от рождения до 1 года. Способ установки — лицом против хода движения.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/>
          </a:p>
        </p:txBody>
      </p:sp>
      <p:pic>
        <p:nvPicPr>
          <p:cNvPr id="30723" name="Рисунок 4" descr="img1170_1260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0"/>
            <a:ext cx="4724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525</TotalTime>
  <Words>581</Words>
  <PresentationFormat>Экран (4:3)</PresentationFormat>
  <Paragraphs>72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7</vt:i4>
      </vt:variant>
      <vt:variant>
        <vt:lpstr>Заголовки слайдов</vt:lpstr>
      </vt:variant>
      <vt:variant>
        <vt:i4>19</vt:i4>
      </vt:variant>
    </vt:vector>
  </HeadingPairs>
  <TitlesOfParts>
    <vt:vector size="32" baseType="lpstr">
      <vt:lpstr>Tw Cen MT</vt:lpstr>
      <vt:lpstr>Arial</vt:lpstr>
      <vt:lpstr>Wingdings</vt:lpstr>
      <vt:lpstr>Wingdings 2</vt:lpstr>
      <vt:lpstr>Calibri</vt:lpstr>
      <vt:lpstr>Times New Roman</vt:lpstr>
      <vt:lpstr>Обычная</vt:lpstr>
      <vt:lpstr>Обычная</vt:lpstr>
      <vt:lpstr>Обычная</vt:lpstr>
      <vt:lpstr>Обычная</vt:lpstr>
      <vt:lpstr>Обычная</vt:lpstr>
      <vt:lpstr>Обычная</vt:lpstr>
      <vt:lpstr>Обычная</vt:lpstr>
      <vt:lpstr>Слайд 1</vt:lpstr>
      <vt:lpstr>Главное правило при перевозке детей в автомобиле:</vt:lpstr>
      <vt:lpstr>п. 22.9 Правил дорожного движения</vt:lpstr>
      <vt:lpstr>История автокресла</vt:lpstr>
      <vt:lpstr>История автокресла</vt:lpstr>
      <vt:lpstr>История автокресла</vt:lpstr>
      <vt:lpstr>При выборе детского удерживающего устройства необходимо помнить:</vt:lpstr>
      <vt:lpstr>Возрастные группы детских удерживающих устройств</vt:lpstr>
      <vt:lpstr>Возрастные группы детских удерживающих устройств</vt:lpstr>
      <vt:lpstr>Возрастные группы детских удерживающих устройств</vt:lpstr>
      <vt:lpstr>Возрастные группы детских удерживающих устройств</vt:lpstr>
      <vt:lpstr>Возрастные группы детских удерживающих устройств</vt:lpstr>
      <vt:lpstr>Необходимо обязательно помнить!!</vt:lpstr>
      <vt:lpstr>Необходимо обязательно помнить!!</vt:lpstr>
      <vt:lpstr>Способ установки детского удерживающего устройства: </vt:lpstr>
      <vt:lpstr>Крепление при помощи штатных ремней безопасности</vt:lpstr>
      <vt:lpstr>Крепление ISOFIX</vt:lpstr>
      <vt:lpstr>Крепление ISOFIX</vt:lpstr>
      <vt:lpstr>Советы водителям при перевозке детей в автомобиле: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Безопасная перевозка детей автомобильным транспортом</dc:title>
  <dc:creator>UGIBDD</dc:creator>
  <cp:lastModifiedBy>User</cp:lastModifiedBy>
  <cp:revision>56</cp:revision>
  <dcterms:created xsi:type="dcterms:W3CDTF">2015-07-21T06:29:11Z</dcterms:created>
  <dcterms:modified xsi:type="dcterms:W3CDTF">2015-08-11T09:11:46Z</dcterms:modified>
</cp:coreProperties>
</file>