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7" r:id="rId3"/>
    <p:sldId id="266" r:id="rId4"/>
    <p:sldId id="258" r:id="rId5"/>
    <p:sldId id="265" r:id="rId6"/>
    <p:sldId id="267" r:id="rId7"/>
    <p:sldId id="269" r:id="rId8"/>
    <p:sldId id="273" r:id="rId9"/>
    <p:sldId id="274" r:id="rId10"/>
    <p:sldId id="276" r:id="rId11"/>
    <p:sldId id="277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42E0A-1B9D-4D05-B896-950404E3E3DC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084D-4913-49E6-9E4B-35EF62FA2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1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620688"/>
            <a:ext cx="669674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4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kumimoji="0" lang="ru-RU" sz="4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Профилактика заболеваний органов</a:t>
            </a:r>
            <a:r>
              <a:rPr kumimoji="0" lang="ru-RU" sz="4400" b="1" i="0" u="none" strike="noStrike" kern="1200" normalizeH="0" noProof="0" dirty="0" smtClean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дыхания. 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ru-RU" sz="4400" b="1" i="0" u="none" strike="noStrike" kern="120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Туберкулез и его профилактика.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normalizeH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077" y="1628800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Все должны знать, что туберкулез – </a:t>
            </a:r>
            <a:r>
              <a:rPr lang="ru-RU" sz="4800" b="1" dirty="0">
                <a:solidFill>
                  <a:srgbClr val="92D050"/>
                </a:solidFill>
              </a:rPr>
              <a:t>излечимое заболевание!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66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10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3729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При резком увеличении реакции </a:t>
            </a:r>
            <a:r>
              <a:rPr lang="ru-RU" sz="2400" dirty="0">
                <a:solidFill>
                  <a:srgbClr val="FF0000"/>
                </a:solidFill>
              </a:rPr>
              <a:t>Манту</a:t>
            </a:r>
            <a:r>
              <a:rPr lang="ru-RU" sz="2400" dirty="0"/>
              <a:t>, и в случаях, когда изменений по другим видом обследования ещё нет, фтизиатр может назначить профилактическое лечение туберкулеза 1-2-мя препаратами. При этом подозревается, что у пациента крайне высок риск ранних стадий заболевания. Обычная длительность лечения составляет 2 месяца.</a:t>
            </a:r>
          </a:p>
        </p:txBody>
      </p:sp>
    </p:spTree>
    <p:extLst>
      <p:ext uri="{BB962C8B-B14F-4D97-AF65-F5344CB8AC3E}">
        <p14:creationId xmlns:p14="http://schemas.microsoft.com/office/powerpoint/2010/main" xmlns="" val="139492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Не только в </a:t>
            </a:r>
            <a:r>
              <a:rPr lang="ru-RU" sz="3200" dirty="0"/>
              <a:t>день борьбы с туберкулезом,</a:t>
            </a:r>
          </a:p>
          <a:p>
            <a:pPr algn="ctr"/>
            <a:r>
              <a:rPr lang="ru-RU" sz="3200" dirty="0"/>
              <a:t>Давайте о проблеме, говорить всерьез,</a:t>
            </a:r>
          </a:p>
          <a:p>
            <a:pPr algn="ctr"/>
            <a:r>
              <a:rPr lang="ru-RU" sz="3200" dirty="0"/>
              <a:t>Как сетуют врачи, по всем прогнозам,</a:t>
            </a:r>
          </a:p>
          <a:p>
            <a:pPr algn="ctr"/>
            <a:r>
              <a:rPr lang="ru-RU" sz="3200" dirty="0"/>
              <a:t>Растет, как на дрожжах, туберкулез!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/>
              <a:t>Давайте же, бороться с сей заразой,</a:t>
            </a:r>
          </a:p>
          <a:p>
            <a:pPr algn="ctr"/>
            <a:r>
              <a:rPr lang="ru-RU" sz="3200" dirty="0"/>
              <a:t>И не давать ей спуску никогда,</a:t>
            </a:r>
          </a:p>
          <a:p>
            <a:pPr algn="ctr"/>
            <a:r>
              <a:rPr lang="ru-RU" sz="3200" dirty="0"/>
              <a:t>Навалимся всем миром, дружно, сразу,</a:t>
            </a:r>
          </a:p>
          <a:p>
            <a:pPr algn="ctr"/>
            <a:r>
              <a:rPr lang="ru-RU" sz="3200" dirty="0"/>
              <a:t>Пусть страшная болезнь исчезнет навсегда!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1352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9"/>
            <a:ext cx="5238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/>
              <a:t>Твоё </a:t>
            </a:r>
            <a:r>
              <a:rPr lang="ru-RU" sz="7200" dirty="0">
                <a:solidFill>
                  <a:srgbClr val="92D050"/>
                </a:solidFill>
              </a:rPr>
              <a:t>здоровье </a:t>
            </a:r>
            <a:r>
              <a:rPr lang="ru-RU" sz="7200" dirty="0">
                <a:solidFill>
                  <a:srgbClr val="00B0F0"/>
                </a:solidFill>
              </a:rPr>
              <a:t>зависит</a:t>
            </a:r>
            <a:r>
              <a:rPr lang="ru-RU" sz="7200" dirty="0"/>
              <a:t> </a:t>
            </a:r>
            <a:r>
              <a:rPr lang="ru-RU" sz="7200" dirty="0">
                <a:solidFill>
                  <a:srgbClr val="FF0000"/>
                </a:solidFill>
              </a:rPr>
              <a:t>от тебя!</a:t>
            </a:r>
          </a:p>
          <a:p>
            <a:pPr algn="ctr"/>
            <a:r>
              <a:rPr lang="ru-RU" sz="7200" dirty="0">
                <a:solidFill>
                  <a:srgbClr val="C00000"/>
                </a:solidFill>
              </a:rPr>
              <a:t>Береги его!</a:t>
            </a:r>
          </a:p>
        </p:txBody>
      </p:sp>
    </p:spTree>
    <p:extLst>
      <p:ext uri="{BB962C8B-B14F-4D97-AF65-F5344CB8AC3E}">
        <p14:creationId xmlns:p14="http://schemas.microsoft.com/office/powerpoint/2010/main" xmlns="" val="332036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Всемирный день борьбы с туберкулезом </a:t>
            </a:r>
            <a:r>
              <a:rPr lang="ru-RU" sz="2800" dirty="0"/>
              <a:t>уже более 30 лет отмечают </a:t>
            </a:r>
            <a:r>
              <a:rPr lang="ru-RU" sz="2800" dirty="0">
                <a:solidFill>
                  <a:srgbClr val="FF0000"/>
                </a:solidFill>
              </a:rPr>
              <a:t>24 марта</a:t>
            </a:r>
            <a:r>
              <a:rPr lang="ru-RU" sz="2800" dirty="0"/>
              <a:t>. Международный праздник был учрежден в 1982 году Международным союзом борьбы с туберкулезом и легочными заболеваниями</a:t>
            </a:r>
            <a:r>
              <a:rPr lang="ru-RU" sz="3200" dirty="0"/>
              <a:t> </a:t>
            </a:r>
            <a:r>
              <a:rPr lang="ru-RU" sz="2800" dirty="0"/>
              <a:t>совместно со Всемирной организацией здравоохранения. Дата празднования была приурочена к столетнему юбилею открытия возбудителя болезни — палочки Коха.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2990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718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8562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7144" y="260648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Ге́нрих Ге́рман Ро́берт </a:t>
            </a:r>
            <a:r>
              <a:rPr lang="vi-VN" sz="3200" dirty="0" smtClean="0">
                <a:solidFill>
                  <a:srgbClr val="FF0000"/>
                </a:solidFill>
              </a:rPr>
              <a:t>Кох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/>
              <a:t>— </a:t>
            </a:r>
            <a:r>
              <a:rPr lang="vi-VN" sz="3200" dirty="0"/>
              <a:t>немецкий микробиолог. Открыл бациллу сибирской язвы, холерный вибрион и туберкулёзную палочку. За исследования туберкулёза награждён Нобелевской премией по физиологии и медицине в 1905 году</a:t>
            </a:r>
            <a:r>
              <a:rPr lang="vi-VN" sz="3200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748" y="332656"/>
            <a:ext cx="80191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Туберкулез (</a:t>
            </a:r>
            <a:r>
              <a:rPr lang="ru-RU" sz="3200" b="1" i="1" dirty="0" err="1">
                <a:solidFill>
                  <a:srgbClr val="FF0000"/>
                </a:solidFill>
              </a:rPr>
              <a:t>tuberculosis</a:t>
            </a:r>
            <a:r>
              <a:rPr lang="ru-RU" sz="3200" b="1" i="1" dirty="0">
                <a:solidFill>
                  <a:srgbClr val="FF0000"/>
                </a:solidFill>
              </a:rPr>
              <a:t>) </a:t>
            </a:r>
            <a:r>
              <a:rPr lang="ru-RU" sz="3200" b="1" i="1" dirty="0"/>
              <a:t>– инфекционное заболевание, вызываемое бациллами вида </a:t>
            </a:r>
            <a:r>
              <a:rPr lang="ru-RU" sz="3200" b="1" i="1" dirty="0" err="1"/>
              <a:t>Мусоbacterium</a:t>
            </a:r>
            <a:r>
              <a:rPr lang="ru-RU" sz="3200" b="1" i="1" dirty="0"/>
              <a:t> </a:t>
            </a:r>
            <a:r>
              <a:rPr lang="ru-RU" sz="3200" b="1" i="1" dirty="0" err="1"/>
              <a:t>tuberculosis</a:t>
            </a:r>
            <a:r>
              <a:rPr lang="ru-RU" sz="3200" b="1" i="1" dirty="0"/>
              <a:t> </a:t>
            </a:r>
            <a:r>
              <a:rPr lang="ru-RU" sz="3200" b="1" i="1" dirty="0" smtClean="0"/>
              <a:t>и </a:t>
            </a:r>
            <a:r>
              <a:rPr lang="ru-RU" sz="3200" b="1" i="1" dirty="0"/>
              <a:t>характеризующееся образованием узелковых поражений (туберкулезных бугорков (</a:t>
            </a:r>
            <a:r>
              <a:rPr lang="ru-RU" sz="3200" b="1" i="1" dirty="0" err="1"/>
              <a:t>tubercles</a:t>
            </a:r>
            <a:r>
              <a:rPr lang="ru-RU" sz="3200" b="1" i="1" dirty="0"/>
              <a:t>)) в различных тканях.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9644"/>
            <a:ext cx="272478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6303" y="3379644"/>
            <a:ext cx="5879030" cy="269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807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В современном мире </a:t>
            </a:r>
            <a:r>
              <a:rPr lang="ru-RU" sz="5400" dirty="0" smtClean="0">
                <a:solidFill>
                  <a:srgbClr val="FF0000"/>
                </a:solidFill>
              </a:rPr>
              <a:t>туберкулез</a:t>
            </a:r>
            <a:r>
              <a:rPr lang="ru-RU" sz="5400" dirty="0" smtClean="0"/>
              <a:t>, по данным Медицинской </a:t>
            </a:r>
            <a:r>
              <a:rPr lang="ru-RU" sz="5400" dirty="0"/>
              <a:t>А</a:t>
            </a:r>
            <a:r>
              <a:rPr lang="ru-RU" sz="5400" dirty="0" smtClean="0"/>
              <a:t>ссоциации врачей, </a:t>
            </a:r>
            <a:r>
              <a:rPr lang="ru-RU" sz="5400" dirty="0" smtClean="0">
                <a:solidFill>
                  <a:srgbClr val="FF0000"/>
                </a:solidFill>
              </a:rPr>
              <a:t>представляет еще большую опасность чем прежде</a:t>
            </a:r>
            <a:r>
              <a:rPr lang="ru-RU" sz="5400" dirty="0" smtClean="0"/>
              <a:t>. </a:t>
            </a:r>
            <a:r>
              <a:rPr lang="ru-RU" sz="5400" b="1" dirty="0" smtClean="0"/>
              <a:t>Почему?</a:t>
            </a:r>
            <a:r>
              <a:rPr lang="ru-RU" sz="5400" dirty="0" smtClean="0"/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17881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55576" y="1772816"/>
            <a:ext cx="74523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Появление в последние годы микобактерий туберкулеза, устойчивых к лекарствам, грозит отбросить нас на столетие назад, в то время, когда человечество еще не знало антибиотиков. Распространению туберкулеза небывалыми темпами способствует ВИЧ-инфекция.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 90-х годов ХХ века, с изменением социально-экономических условий в нашей стране, туберкулез стал опять распространенным заболеванием. Каждый год из 100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000 россиян им заболевают примерно 90 человек. Из заболевших около 5,5% умирают.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18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4373"/>
            <a:ext cx="71708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Основные признаки туберкулеза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074537"/>
            <a:ext cx="5238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</a:t>
            </a:r>
            <a:r>
              <a:rPr lang="ru-RU" sz="3200" dirty="0"/>
              <a:t> кашель более 3-х недель;</a:t>
            </a:r>
          </a:p>
          <a:p>
            <a:r>
              <a:rPr lang="ru-RU" sz="3200" dirty="0"/>
              <a:t>– незначительное повышение температуры тела;</a:t>
            </a:r>
          </a:p>
          <a:p>
            <a:r>
              <a:rPr lang="ru-RU" sz="3200" dirty="0"/>
              <a:t>– общая слабость, быстрая утомляемость, потеря веса тела;</a:t>
            </a:r>
          </a:p>
          <a:p>
            <a:r>
              <a:rPr lang="ru-RU" sz="3200" dirty="0"/>
              <a:t>– повышенная потливость.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00183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58143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Меры профилактики:</a:t>
            </a:r>
          </a:p>
          <a:p>
            <a:pPr algn="ctr"/>
            <a:r>
              <a:rPr lang="ru-RU" sz="2000" dirty="0"/>
              <a:t>– </a:t>
            </a:r>
            <a:r>
              <a:rPr lang="ru-RU" sz="3200" b="1" dirty="0"/>
              <a:t>обращайте внимание на свое самочувствие;</a:t>
            </a:r>
          </a:p>
          <a:p>
            <a:pPr algn="ctr"/>
            <a:r>
              <a:rPr lang="ru-RU" sz="3200" b="1" dirty="0"/>
              <a:t>– ограничьте общение с кашляющим человеком;</a:t>
            </a:r>
          </a:p>
          <a:p>
            <a:pPr algn="ctr"/>
            <a:r>
              <a:rPr lang="ru-RU" sz="3200" b="1" dirty="0"/>
              <a:t>– советуйте кашляющим людям своевременно обращаться к врачу и обследоваться на туберкулез;</a:t>
            </a:r>
          </a:p>
          <a:p>
            <a:pPr algn="ctr"/>
            <a:r>
              <a:rPr lang="ru-RU" sz="3200" b="1" dirty="0"/>
              <a:t>– чаще проветривайте помещение.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08152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367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qq</cp:lastModifiedBy>
  <cp:revision>19</cp:revision>
  <dcterms:created xsi:type="dcterms:W3CDTF">2013-08-23T08:38:35Z</dcterms:created>
  <dcterms:modified xsi:type="dcterms:W3CDTF">2016-03-29T10:35:28Z</dcterms:modified>
</cp:coreProperties>
</file>